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2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9" r:id="rId1"/>
  </p:sldMasterIdLst>
  <p:sldIdLst>
    <p:sldId id="273" r:id="rId2"/>
    <p:sldId id="256" r:id="rId3"/>
    <p:sldId id="257" r:id="rId4"/>
    <p:sldId id="266" r:id="rId5"/>
    <p:sldId id="271" r:id="rId6"/>
    <p:sldId id="272" r:id="rId7"/>
    <p:sldId id="269" r:id="rId8"/>
    <p:sldId id="270" r:id="rId9"/>
    <p:sldId id="267" r:id="rId10"/>
    <p:sldId id="261" r:id="rId11"/>
    <p:sldId id="262" r:id="rId12"/>
    <p:sldId id="265" r:id="rId13"/>
    <p:sldId id="263" r:id="rId14"/>
    <p:sldId id="264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_____Microsoft_Excel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800" b="1" dirty="0">
                <a:solidFill>
                  <a:srgbClr val="FF0000"/>
                </a:solidFill>
              </a:rPr>
              <a:t>Динамика качества и успеваемости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успеваемость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Лист1!$B$1:$D$1</c:f>
              <c:strCache>
                <c:ptCount val="3"/>
                <c:pt idx="0">
                  <c:v>2017\2018</c:v>
                </c:pt>
                <c:pt idx="1">
                  <c:v>2018\2019</c:v>
                </c:pt>
                <c:pt idx="2">
                  <c:v>2019\2020</c:v>
                </c:pt>
              </c:strCache>
            </c:strRef>
          </c:cat>
          <c:val>
            <c:numRef>
              <c:f>Лист1!$B$2:$D$2</c:f>
              <c:numCache>
                <c:formatCode>General</c:formatCode>
                <c:ptCount val="3"/>
                <c:pt idx="0">
                  <c:v>98</c:v>
                </c:pt>
                <c:pt idx="1">
                  <c:v>97.7</c:v>
                </c:pt>
                <c:pt idx="2">
                  <c:v>99.5</c:v>
                </c:pt>
              </c:numCache>
            </c:numRef>
          </c:val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качество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Лист1!$B$1:$D$1</c:f>
              <c:strCache>
                <c:ptCount val="3"/>
                <c:pt idx="0">
                  <c:v>2017\2018</c:v>
                </c:pt>
                <c:pt idx="1">
                  <c:v>2018\2019</c:v>
                </c:pt>
                <c:pt idx="2">
                  <c:v>2019\2020</c:v>
                </c:pt>
              </c:strCache>
            </c:strRef>
          </c:cat>
          <c:val>
            <c:numRef>
              <c:f>Лист1!$B$3:$D$3</c:f>
              <c:numCache>
                <c:formatCode>General</c:formatCode>
                <c:ptCount val="3"/>
                <c:pt idx="0">
                  <c:v>41</c:v>
                </c:pt>
                <c:pt idx="1">
                  <c:v>44.2</c:v>
                </c:pt>
                <c:pt idx="2">
                  <c:v>47.3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1909992"/>
        <c:axId val="192140168"/>
      </c:barChart>
      <c:catAx>
        <c:axId val="151909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2140168"/>
        <c:crosses val="autoZero"/>
        <c:auto val="1"/>
        <c:lblAlgn val="ctr"/>
        <c:lblOffset val="100"/>
        <c:noMultiLvlLbl val="0"/>
      </c:catAx>
      <c:valAx>
        <c:axId val="192140168"/>
        <c:scaling>
          <c:orientation val="minMax"/>
          <c:max val="10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1909992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800" b="1">
                <a:solidFill>
                  <a:srgbClr val="FF0000"/>
                </a:solidFill>
              </a:rPr>
              <a:t>Трудоустройство (чел.)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Лист1!$H$23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Лист1!$G$24:$G$29</c:f>
              <c:strCache>
                <c:ptCount val="6"/>
                <c:pt idx="0">
                  <c:v>всего выпускников</c:v>
                </c:pt>
                <c:pt idx="1">
                  <c:v>10 класс</c:v>
                </c:pt>
                <c:pt idx="2">
                  <c:v>Ссузы</c:v>
                </c:pt>
                <c:pt idx="3">
                  <c:v>работа</c:v>
                </c:pt>
                <c:pt idx="4">
                  <c:v>повторный год</c:v>
                </c:pt>
                <c:pt idx="5">
                  <c:v>ПТУ</c:v>
                </c:pt>
              </c:strCache>
            </c:strRef>
          </c:cat>
          <c:val>
            <c:numRef>
              <c:f>Лист1!$H$24:$H$29</c:f>
              <c:numCache>
                <c:formatCode>General</c:formatCode>
                <c:ptCount val="6"/>
                <c:pt idx="0">
                  <c:v>28</c:v>
                </c:pt>
                <c:pt idx="1">
                  <c:v>9</c:v>
                </c:pt>
                <c:pt idx="2">
                  <c:v>17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Лист1!$I$23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Лист1!$G$24:$G$29</c:f>
              <c:strCache>
                <c:ptCount val="6"/>
                <c:pt idx="0">
                  <c:v>всего выпускников</c:v>
                </c:pt>
                <c:pt idx="1">
                  <c:v>10 класс</c:v>
                </c:pt>
                <c:pt idx="2">
                  <c:v>Ссузы</c:v>
                </c:pt>
                <c:pt idx="3">
                  <c:v>работа</c:v>
                </c:pt>
                <c:pt idx="4">
                  <c:v>повторный год</c:v>
                </c:pt>
                <c:pt idx="5">
                  <c:v>ПТУ</c:v>
                </c:pt>
              </c:strCache>
            </c:strRef>
          </c:cat>
          <c:val>
            <c:numRef>
              <c:f>Лист1!$I$24:$I$29</c:f>
              <c:numCache>
                <c:formatCode>General</c:formatCode>
                <c:ptCount val="6"/>
                <c:pt idx="0">
                  <c:v>20</c:v>
                </c:pt>
                <c:pt idx="1">
                  <c:v>6</c:v>
                </c:pt>
                <c:pt idx="2">
                  <c:v>12</c:v>
                </c:pt>
                <c:pt idx="3">
                  <c:v>2</c:v>
                </c:pt>
              </c:numCache>
            </c:numRef>
          </c:val>
        </c:ser>
        <c:ser>
          <c:idx val="2"/>
          <c:order val="2"/>
          <c:tx>
            <c:strRef>
              <c:f>Лист1!$J$23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Лист1!$G$24:$G$29</c:f>
              <c:strCache>
                <c:ptCount val="6"/>
                <c:pt idx="0">
                  <c:v>всего выпускников</c:v>
                </c:pt>
                <c:pt idx="1">
                  <c:v>10 класс</c:v>
                </c:pt>
                <c:pt idx="2">
                  <c:v>Ссузы</c:v>
                </c:pt>
                <c:pt idx="3">
                  <c:v>работа</c:v>
                </c:pt>
                <c:pt idx="4">
                  <c:v>повторный год</c:v>
                </c:pt>
                <c:pt idx="5">
                  <c:v>ПТУ</c:v>
                </c:pt>
              </c:strCache>
            </c:strRef>
          </c:cat>
          <c:val>
            <c:numRef>
              <c:f>Лист1!$J$24:$J$29</c:f>
              <c:numCache>
                <c:formatCode>General</c:formatCode>
                <c:ptCount val="6"/>
                <c:pt idx="0">
                  <c:v>24</c:v>
                </c:pt>
                <c:pt idx="1">
                  <c:v>5</c:v>
                </c:pt>
                <c:pt idx="2">
                  <c:v>17</c:v>
                </c:pt>
                <c:pt idx="3">
                  <c:v>2</c:v>
                </c:pt>
              </c:numCache>
            </c:numRef>
          </c:val>
        </c:ser>
        <c:ser>
          <c:idx val="3"/>
          <c:order val="3"/>
          <c:tx>
            <c:strRef>
              <c:f>Лист1!$K$23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Лист1!$G$24:$G$29</c:f>
              <c:strCache>
                <c:ptCount val="6"/>
                <c:pt idx="0">
                  <c:v>всего выпускников</c:v>
                </c:pt>
                <c:pt idx="1">
                  <c:v>10 класс</c:v>
                </c:pt>
                <c:pt idx="2">
                  <c:v>Ссузы</c:v>
                </c:pt>
                <c:pt idx="3">
                  <c:v>работа</c:v>
                </c:pt>
                <c:pt idx="4">
                  <c:v>повторный год</c:v>
                </c:pt>
                <c:pt idx="5">
                  <c:v>ПТУ</c:v>
                </c:pt>
              </c:strCache>
            </c:strRef>
          </c:cat>
          <c:val>
            <c:numRef>
              <c:f>Лист1!$K$24:$K$29</c:f>
              <c:numCache>
                <c:formatCode>General</c:formatCode>
                <c:ptCount val="6"/>
                <c:pt idx="0">
                  <c:v>19</c:v>
                </c:pt>
                <c:pt idx="1">
                  <c:v>3</c:v>
                </c:pt>
                <c:pt idx="2">
                  <c:v>15</c:v>
                </c:pt>
                <c:pt idx="5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4542776"/>
        <c:axId val="194543168"/>
      </c:barChart>
      <c:catAx>
        <c:axId val="194542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4543168"/>
        <c:crosses val="autoZero"/>
        <c:auto val="1"/>
        <c:lblAlgn val="ctr"/>
        <c:lblOffset val="100"/>
        <c:noMultiLvlLbl val="0"/>
      </c:catAx>
      <c:valAx>
        <c:axId val="1945431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45427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800" b="1">
                <a:solidFill>
                  <a:srgbClr val="FF0000"/>
                </a:solidFill>
              </a:rPr>
              <a:t>Выпускники</a:t>
            </a:r>
            <a:r>
              <a:rPr lang="ru-RU" sz="2800" b="1" baseline="0">
                <a:solidFill>
                  <a:srgbClr val="FF0000"/>
                </a:solidFill>
              </a:rPr>
              <a:t> начальной школы</a:t>
            </a:r>
            <a:endParaRPr lang="ru-RU" sz="2800" b="1">
              <a:solidFill>
                <a:srgbClr val="FF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Лист1!$G$1</c:f>
              <c:strCache>
                <c:ptCount val="1"/>
                <c:pt idx="0">
                  <c:v>2017\2018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Лист1!$F$2:$F$6</c:f>
              <c:strCache>
                <c:ptCount val="5"/>
                <c:pt idx="0">
                  <c:v>успеваемость</c:v>
                </c:pt>
                <c:pt idx="1">
                  <c:v>качество</c:v>
                </c:pt>
                <c:pt idx="2">
                  <c:v>русский</c:v>
                </c:pt>
                <c:pt idx="3">
                  <c:v>математика</c:v>
                </c:pt>
                <c:pt idx="4">
                  <c:v>окр.мир</c:v>
                </c:pt>
              </c:strCache>
            </c:strRef>
          </c:cat>
          <c:val>
            <c:numRef>
              <c:f>Лист1!$G$2:$G$6</c:f>
              <c:numCache>
                <c:formatCode>General</c:formatCode>
                <c:ptCount val="5"/>
                <c:pt idx="0">
                  <c:v>95.8</c:v>
                </c:pt>
                <c:pt idx="1">
                  <c:v>45.8</c:v>
                </c:pt>
                <c:pt idx="2">
                  <c:v>54.2</c:v>
                </c:pt>
                <c:pt idx="3">
                  <c:v>45.8</c:v>
                </c:pt>
                <c:pt idx="4">
                  <c:v>70.8</c:v>
                </c:pt>
              </c:numCache>
            </c:numRef>
          </c:val>
        </c:ser>
        <c:ser>
          <c:idx val="1"/>
          <c:order val="1"/>
          <c:tx>
            <c:strRef>
              <c:f>Лист1!$H$1</c:f>
              <c:strCache>
                <c:ptCount val="1"/>
                <c:pt idx="0">
                  <c:v>2018\2019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Лист1!$F$2:$F$6</c:f>
              <c:strCache>
                <c:ptCount val="5"/>
                <c:pt idx="0">
                  <c:v>успеваемость</c:v>
                </c:pt>
                <c:pt idx="1">
                  <c:v>качество</c:v>
                </c:pt>
                <c:pt idx="2">
                  <c:v>русский</c:v>
                </c:pt>
                <c:pt idx="3">
                  <c:v>математика</c:v>
                </c:pt>
                <c:pt idx="4">
                  <c:v>окр.мир</c:v>
                </c:pt>
              </c:strCache>
            </c:strRef>
          </c:cat>
          <c:val>
            <c:numRef>
              <c:f>Лист1!$H$2:$H$6</c:f>
              <c:numCache>
                <c:formatCode>General</c:formatCode>
                <c:ptCount val="5"/>
                <c:pt idx="0">
                  <c:v>100</c:v>
                </c:pt>
                <c:pt idx="1">
                  <c:v>53.13</c:v>
                </c:pt>
                <c:pt idx="2">
                  <c:v>59.4</c:v>
                </c:pt>
                <c:pt idx="3">
                  <c:v>81.25</c:v>
                </c:pt>
                <c:pt idx="4">
                  <c:v>90.6</c:v>
                </c:pt>
              </c:numCache>
            </c:numRef>
          </c:val>
        </c:ser>
        <c:ser>
          <c:idx val="2"/>
          <c:order val="2"/>
          <c:tx>
            <c:strRef>
              <c:f>Лист1!$I$1</c:f>
              <c:strCache>
                <c:ptCount val="1"/>
                <c:pt idx="0">
                  <c:v>2019\2020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Лист1!$F$2:$F$6</c:f>
              <c:strCache>
                <c:ptCount val="5"/>
                <c:pt idx="0">
                  <c:v>успеваемость</c:v>
                </c:pt>
                <c:pt idx="1">
                  <c:v>качество</c:v>
                </c:pt>
                <c:pt idx="2">
                  <c:v>русский</c:v>
                </c:pt>
                <c:pt idx="3">
                  <c:v>математика</c:v>
                </c:pt>
                <c:pt idx="4">
                  <c:v>окр.мир</c:v>
                </c:pt>
              </c:strCache>
            </c:strRef>
          </c:cat>
          <c:val>
            <c:numRef>
              <c:f>Лист1!$I$2:$I$6</c:f>
              <c:numCache>
                <c:formatCode>General</c:formatCode>
                <c:ptCount val="5"/>
                <c:pt idx="0">
                  <c:v>100</c:v>
                </c:pt>
                <c:pt idx="1">
                  <c:v>48</c:v>
                </c:pt>
                <c:pt idx="2">
                  <c:v>52</c:v>
                </c:pt>
                <c:pt idx="3">
                  <c:v>60</c:v>
                </c:pt>
                <c:pt idx="4">
                  <c:v>84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2141344"/>
        <c:axId val="192141736"/>
      </c:barChart>
      <c:catAx>
        <c:axId val="192141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2141736"/>
        <c:crosses val="autoZero"/>
        <c:auto val="1"/>
        <c:lblAlgn val="ctr"/>
        <c:lblOffset val="100"/>
        <c:noMultiLvlLbl val="0"/>
      </c:catAx>
      <c:valAx>
        <c:axId val="192141736"/>
        <c:scaling>
          <c:orientation val="minMax"/>
          <c:max val="10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2141344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800" b="1">
                <a:solidFill>
                  <a:srgbClr val="FF0000"/>
                </a:solidFill>
              </a:rPr>
              <a:t>Качество и успеваемость выпускников средней школы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'[28.08.20.xlsx]Лист1'!$L$1</c:f>
              <c:strCache>
                <c:ptCount val="1"/>
                <c:pt idx="0">
                  <c:v>2017\2018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'[28.08.20.xlsx]Лист1'!$K$2:$K$7</c:f>
              <c:strCache>
                <c:ptCount val="6"/>
                <c:pt idx="0">
                  <c:v>успеваемость</c:v>
                </c:pt>
                <c:pt idx="1">
                  <c:v>качество</c:v>
                </c:pt>
                <c:pt idx="2">
                  <c:v>русский</c:v>
                </c:pt>
                <c:pt idx="3">
                  <c:v>математика</c:v>
                </c:pt>
                <c:pt idx="4">
                  <c:v>алгебра</c:v>
                </c:pt>
                <c:pt idx="5">
                  <c:v>геометрия</c:v>
                </c:pt>
              </c:strCache>
            </c:strRef>
          </c:cat>
          <c:val>
            <c:numRef>
              <c:f>'[28.08.20.xlsx]Лист1'!$L$2:$L$7</c:f>
              <c:numCache>
                <c:formatCode>General</c:formatCode>
                <c:ptCount val="6"/>
                <c:pt idx="0">
                  <c:v>100</c:v>
                </c:pt>
                <c:pt idx="1">
                  <c:v>33</c:v>
                </c:pt>
                <c:pt idx="2">
                  <c:v>62.5</c:v>
                </c:pt>
                <c:pt idx="3">
                  <c:v>45.8</c:v>
                </c:pt>
              </c:numCache>
            </c:numRef>
          </c:val>
        </c:ser>
        <c:ser>
          <c:idx val="1"/>
          <c:order val="1"/>
          <c:tx>
            <c:strRef>
              <c:f>'[28.08.20.xlsx]Лист1'!$M$1</c:f>
              <c:strCache>
                <c:ptCount val="1"/>
                <c:pt idx="0">
                  <c:v>2018\2019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'[28.08.20.xlsx]Лист1'!$K$2:$K$7</c:f>
              <c:strCache>
                <c:ptCount val="6"/>
                <c:pt idx="0">
                  <c:v>успеваемость</c:v>
                </c:pt>
                <c:pt idx="1">
                  <c:v>качество</c:v>
                </c:pt>
                <c:pt idx="2">
                  <c:v>русский</c:v>
                </c:pt>
                <c:pt idx="3">
                  <c:v>математика</c:v>
                </c:pt>
                <c:pt idx="4">
                  <c:v>алгебра</c:v>
                </c:pt>
                <c:pt idx="5">
                  <c:v>геометрия</c:v>
                </c:pt>
              </c:strCache>
            </c:strRef>
          </c:cat>
          <c:val>
            <c:numRef>
              <c:f>'[28.08.20.xlsx]Лист1'!$M$2:$M$7</c:f>
              <c:numCache>
                <c:formatCode>General</c:formatCode>
                <c:ptCount val="6"/>
                <c:pt idx="0">
                  <c:v>91</c:v>
                </c:pt>
                <c:pt idx="1">
                  <c:v>48</c:v>
                </c:pt>
                <c:pt idx="2">
                  <c:v>52</c:v>
                </c:pt>
                <c:pt idx="3">
                  <c:v>48</c:v>
                </c:pt>
              </c:numCache>
            </c:numRef>
          </c:val>
        </c:ser>
        <c:ser>
          <c:idx val="2"/>
          <c:order val="2"/>
          <c:tx>
            <c:strRef>
              <c:f>'[28.08.20.xlsx]Лист1'!$N$1</c:f>
              <c:strCache>
                <c:ptCount val="1"/>
                <c:pt idx="0">
                  <c:v>2019\2020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'[28.08.20.xlsx]Лист1'!$K$2:$K$7</c:f>
              <c:strCache>
                <c:ptCount val="6"/>
                <c:pt idx="0">
                  <c:v>успеваемость</c:v>
                </c:pt>
                <c:pt idx="1">
                  <c:v>качество</c:v>
                </c:pt>
                <c:pt idx="2">
                  <c:v>русский</c:v>
                </c:pt>
                <c:pt idx="3">
                  <c:v>математика</c:v>
                </c:pt>
                <c:pt idx="4">
                  <c:v>алгебра</c:v>
                </c:pt>
                <c:pt idx="5">
                  <c:v>геометрия</c:v>
                </c:pt>
              </c:strCache>
            </c:strRef>
          </c:cat>
          <c:val>
            <c:numRef>
              <c:f>'[28.08.20.xlsx]Лист1'!$N$2:$N$7</c:f>
              <c:numCache>
                <c:formatCode>General</c:formatCode>
                <c:ptCount val="6"/>
                <c:pt idx="0">
                  <c:v>100</c:v>
                </c:pt>
                <c:pt idx="1">
                  <c:v>47.4</c:v>
                </c:pt>
                <c:pt idx="2">
                  <c:v>47.37</c:v>
                </c:pt>
                <c:pt idx="4">
                  <c:v>47.37</c:v>
                </c:pt>
                <c:pt idx="5">
                  <c:v>37.89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2473800"/>
        <c:axId val="192474192"/>
      </c:barChart>
      <c:catAx>
        <c:axId val="192473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2474192"/>
        <c:crosses val="autoZero"/>
        <c:auto val="1"/>
        <c:lblAlgn val="ctr"/>
        <c:lblOffset val="100"/>
        <c:noMultiLvlLbl val="0"/>
      </c:catAx>
      <c:valAx>
        <c:axId val="192474192"/>
        <c:scaling>
          <c:orientation val="minMax"/>
          <c:max val="10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2473800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Рейтинг классов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2019\2020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Лист1!$AD$2</c:f>
              <c:strCache>
                <c:ptCount val="1"/>
                <c:pt idx="0">
                  <c:v>2019\2020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5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</c:dPt>
          <c:dLbls>
            <c:dLbl>
              <c:idx val="5"/>
              <c:tx>
                <c:rich>
                  <a:bodyPr/>
                  <a:lstStyle/>
                  <a:p>
                    <a:fld id="{37EB6180-E27E-4E94-B7C7-05B48D05AEDA}" type="VALUE">
                      <a:rPr lang="en-US">
                        <a:solidFill>
                          <a:schemeClr val="accent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Лист1!$AC$3:$AC$11</c:f>
              <c:strCache>
                <c:ptCount val="9"/>
                <c:pt idx="0">
                  <c:v>2а</c:v>
                </c:pt>
                <c:pt idx="1">
                  <c:v>3а</c:v>
                </c:pt>
                <c:pt idx="2">
                  <c:v>2б</c:v>
                </c:pt>
                <c:pt idx="3">
                  <c:v>5а</c:v>
                </c:pt>
                <c:pt idx="4">
                  <c:v>9а</c:v>
                </c:pt>
                <c:pt idx="5">
                  <c:v>по школе</c:v>
                </c:pt>
                <c:pt idx="6">
                  <c:v>4а</c:v>
                </c:pt>
                <c:pt idx="7">
                  <c:v>6а</c:v>
                </c:pt>
                <c:pt idx="8">
                  <c:v>7а</c:v>
                </c:pt>
              </c:strCache>
            </c:strRef>
          </c:cat>
          <c:val>
            <c:numRef>
              <c:f>Лист1!$AD$3:$AD$11</c:f>
              <c:numCache>
                <c:formatCode>General</c:formatCode>
                <c:ptCount val="9"/>
                <c:pt idx="0">
                  <c:v>71.400000000000006</c:v>
                </c:pt>
                <c:pt idx="1">
                  <c:v>67.650000000000006</c:v>
                </c:pt>
                <c:pt idx="2">
                  <c:v>64.7</c:v>
                </c:pt>
                <c:pt idx="3">
                  <c:v>58</c:v>
                </c:pt>
                <c:pt idx="4">
                  <c:v>47.4</c:v>
                </c:pt>
                <c:pt idx="5">
                  <c:v>47.34</c:v>
                </c:pt>
                <c:pt idx="6">
                  <c:v>45.8</c:v>
                </c:pt>
                <c:pt idx="7">
                  <c:v>30.8</c:v>
                </c:pt>
                <c:pt idx="8">
                  <c:v>16.7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2474976"/>
        <c:axId val="192475368"/>
      </c:barChart>
      <c:catAx>
        <c:axId val="192474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92475368"/>
        <c:crosses val="autoZero"/>
        <c:auto val="1"/>
        <c:lblAlgn val="ctr"/>
        <c:lblOffset val="100"/>
        <c:noMultiLvlLbl val="0"/>
      </c:catAx>
      <c:valAx>
        <c:axId val="1924753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92474976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классов в динамике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Лист1!$Q$1</c:f>
              <c:strCache>
                <c:ptCount val="1"/>
                <c:pt idx="0">
                  <c:v>2017\2018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Лист1!$P$2:$P$11</c:f>
              <c:strCache>
                <c:ptCount val="10"/>
                <c:pt idx="0">
                  <c:v>2а</c:v>
                </c:pt>
                <c:pt idx="1">
                  <c:v>2б</c:v>
                </c:pt>
                <c:pt idx="2">
                  <c:v>3а</c:v>
                </c:pt>
                <c:pt idx="3">
                  <c:v>4а</c:v>
                </c:pt>
                <c:pt idx="4">
                  <c:v>5а</c:v>
                </c:pt>
                <c:pt idx="5">
                  <c:v>6а</c:v>
                </c:pt>
                <c:pt idx="6">
                  <c:v>7а</c:v>
                </c:pt>
                <c:pt idx="7">
                  <c:v>8а</c:v>
                </c:pt>
                <c:pt idx="8">
                  <c:v>9а</c:v>
                </c:pt>
                <c:pt idx="9">
                  <c:v>по школе</c:v>
                </c:pt>
              </c:strCache>
            </c:strRef>
          </c:cat>
          <c:val>
            <c:numRef>
              <c:f>Лист1!$Q$2:$Q$11</c:f>
              <c:numCache>
                <c:formatCode>General</c:formatCode>
                <c:ptCount val="10"/>
                <c:pt idx="3">
                  <c:v>48.48</c:v>
                </c:pt>
                <c:pt idx="4">
                  <c:v>52.8</c:v>
                </c:pt>
                <c:pt idx="5">
                  <c:v>45.8</c:v>
                </c:pt>
                <c:pt idx="6">
                  <c:v>23.8</c:v>
                </c:pt>
                <c:pt idx="7">
                  <c:v>29.63</c:v>
                </c:pt>
                <c:pt idx="8">
                  <c:v>39.130000000000003</c:v>
                </c:pt>
                <c:pt idx="9">
                  <c:v>40.93</c:v>
                </c:pt>
              </c:numCache>
            </c:numRef>
          </c:val>
        </c:ser>
        <c:ser>
          <c:idx val="1"/>
          <c:order val="1"/>
          <c:tx>
            <c:strRef>
              <c:f>Лист1!$R$1</c:f>
              <c:strCache>
                <c:ptCount val="1"/>
                <c:pt idx="0">
                  <c:v>2018\2019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Лист1!$P$2:$P$11</c:f>
              <c:strCache>
                <c:ptCount val="10"/>
                <c:pt idx="0">
                  <c:v>2а</c:v>
                </c:pt>
                <c:pt idx="1">
                  <c:v>2б</c:v>
                </c:pt>
                <c:pt idx="2">
                  <c:v>3а</c:v>
                </c:pt>
                <c:pt idx="3">
                  <c:v>4а</c:v>
                </c:pt>
                <c:pt idx="4">
                  <c:v>5а</c:v>
                </c:pt>
                <c:pt idx="5">
                  <c:v>6а</c:v>
                </c:pt>
                <c:pt idx="6">
                  <c:v>7а</c:v>
                </c:pt>
                <c:pt idx="7">
                  <c:v>8а</c:v>
                </c:pt>
                <c:pt idx="8">
                  <c:v>9а</c:v>
                </c:pt>
                <c:pt idx="9">
                  <c:v>по школе</c:v>
                </c:pt>
              </c:strCache>
            </c:strRef>
          </c:cat>
          <c:val>
            <c:numRef>
              <c:f>Лист1!$R$2:$R$11</c:f>
              <c:numCache>
                <c:formatCode>General</c:formatCode>
                <c:ptCount val="10"/>
                <c:pt idx="2">
                  <c:v>73</c:v>
                </c:pt>
                <c:pt idx="3">
                  <c:v>51.85</c:v>
                </c:pt>
                <c:pt idx="4">
                  <c:v>53.13</c:v>
                </c:pt>
                <c:pt idx="5">
                  <c:v>35.700000000000003</c:v>
                </c:pt>
                <c:pt idx="6">
                  <c:v>21</c:v>
                </c:pt>
                <c:pt idx="7">
                  <c:v>12</c:v>
                </c:pt>
                <c:pt idx="8">
                  <c:v>36.36</c:v>
                </c:pt>
                <c:pt idx="9">
                  <c:v>44.2</c:v>
                </c:pt>
              </c:numCache>
            </c:numRef>
          </c:val>
        </c:ser>
        <c:ser>
          <c:idx val="2"/>
          <c:order val="2"/>
          <c:tx>
            <c:strRef>
              <c:f>Лист1!$S$1</c:f>
              <c:strCache>
                <c:ptCount val="1"/>
                <c:pt idx="0">
                  <c:v>2019\2020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Лист1!$P$2:$P$11</c:f>
              <c:strCache>
                <c:ptCount val="10"/>
                <c:pt idx="0">
                  <c:v>2а</c:v>
                </c:pt>
                <c:pt idx="1">
                  <c:v>2б</c:v>
                </c:pt>
                <c:pt idx="2">
                  <c:v>3а</c:v>
                </c:pt>
                <c:pt idx="3">
                  <c:v>4а</c:v>
                </c:pt>
                <c:pt idx="4">
                  <c:v>5а</c:v>
                </c:pt>
                <c:pt idx="5">
                  <c:v>6а</c:v>
                </c:pt>
                <c:pt idx="6">
                  <c:v>7а</c:v>
                </c:pt>
                <c:pt idx="7">
                  <c:v>8а</c:v>
                </c:pt>
                <c:pt idx="8">
                  <c:v>9а</c:v>
                </c:pt>
                <c:pt idx="9">
                  <c:v>по школе</c:v>
                </c:pt>
              </c:strCache>
            </c:strRef>
          </c:cat>
          <c:val>
            <c:numRef>
              <c:f>Лист1!$S$2:$S$11</c:f>
              <c:numCache>
                <c:formatCode>General</c:formatCode>
                <c:ptCount val="10"/>
                <c:pt idx="0">
                  <c:v>71.400000000000006</c:v>
                </c:pt>
                <c:pt idx="1">
                  <c:v>64.7</c:v>
                </c:pt>
                <c:pt idx="2">
                  <c:v>67.650000000000006</c:v>
                </c:pt>
                <c:pt idx="3">
                  <c:v>45.8</c:v>
                </c:pt>
                <c:pt idx="4">
                  <c:v>58</c:v>
                </c:pt>
                <c:pt idx="5">
                  <c:v>30.8</c:v>
                </c:pt>
                <c:pt idx="6">
                  <c:v>16.7</c:v>
                </c:pt>
                <c:pt idx="7">
                  <c:v>17.399999999999999</c:v>
                </c:pt>
                <c:pt idx="8">
                  <c:v>47.37</c:v>
                </c:pt>
                <c:pt idx="9">
                  <c:v>47.34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3257152"/>
        <c:axId val="193257544"/>
      </c:barChart>
      <c:catAx>
        <c:axId val="193257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93257544"/>
        <c:crosses val="autoZero"/>
        <c:auto val="1"/>
        <c:lblAlgn val="ctr"/>
        <c:lblOffset val="100"/>
        <c:noMultiLvlLbl val="0"/>
      </c:catAx>
      <c:valAx>
        <c:axId val="1932575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93257152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Рейтинг предметов </a:t>
            </a:r>
            <a:r>
              <a:rPr lang="en-US" sz="2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2019\2020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Лист1!$V$1</c:f>
              <c:strCache>
                <c:ptCount val="1"/>
                <c:pt idx="0">
                  <c:v>2019\2020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Лист1!$U$2:$U$14</c:f>
              <c:strCache>
                <c:ptCount val="13"/>
                <c:pt idx="0">
                  <c:v>ИЗО</c:v>
                </c:pt>
                <c:pt idx="1">
                  <c:v>физ-ра</c:v>
                </c:pt>
                <c:pt idx="2">
                  <c:v>биология</c:v>
                </c:pt>
                <c:pt idx="3">
                  <c:v>физика</c:v>
                </c:pt>
                <c:pt idx="4">
                  <c:v>география</c:v>
                </c:pt>
                <c:pt idx="5">
                  <c:v>химия</c:v>
                </c:pt>
                <c:pt idx="6">
                  <c:v>аглийский</c:v>
                </c:pt>
                <c:pt idx="7">
                  <c:v>информ-ка</c:v>
                </c:pt>
                <c:pt idx="8">
                  <c:v>общ-во</c:v>
                </c:pt>
                <c:pt idx="9">
                  <c:v>история</c:v>
                </c:pt>
                <c:pt idx="10">
                  <c:v>русский</c:v>
                </c:pt>
                <c:pt idx="11">
                  <c:v>алгебра</c:v>
                </c:pt>
                <c:pt idx="12">
                  <c:v>геометрия</c:v>
                </c:pt>
              </c:strCache>
            </c:strRef>
          </c:cat>
          <c:val>
            <c:numRef>
              <c:f>Лист1!$V$2:$V$14</c:f>
              <c:numCache>
                <c:formatCode>General</c:formatCode>
                <c:ptCount val="13"/>
                <c:pt idx="0">
                  <c:v>95</c:v>
                </c:pt>
                <c:pt idx="1">
                  <c:v>91.8</c:v>
                </c:pt>
                <c:pt idx="2">
                  <c:v>89.7</c:v>
                </c:pt>
                <c:pt idx="3">
                  <c:v>88.3</c:v>
                </c:pt>
                <c:pt idx="4">
                  <c:v>80.3</c:v>
                </c:pt>
                <c:pt idx="5">
                  <c:v>78.599999999999994</c:v>
                </c:pt>
                <c:pt idx="6">
                  <c:v>75.400000000000006</c:v>
                </c:pt>
                <c:pt idx="7">
                  <c:v>65</c:v>
                </c:pt>
                <c:pt idx="8">
                  <c:v>60.5</c:v>
                </c:pt>
                <c:pt idx="9">
                  <c:v>59</c:v>
                </c:pt>
                <c:pt idx="10">
                  <c:v>58.45</c:v>
                </c:pt>
                <c:pt idx="11">
                  <c:v>38.299999999999997</c:v>
                </c:pt>
                <c:pt idx="12">
                  <c:v>36.67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3258328"/>
        <c:axId val="193258720"/>
      </c:barChart>
      <c:catAx>
        <c:axId val="193258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1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93258720"/>
        <c:crosses val="autoZero"/>
        <c:auto val="1"/>
        <c:lblAlgn val="ctr"/>
        <c:lblOffset val="100"/>
        <c:noMultiLvlLbl val="0"/>
      </c:catAx>
      <c:valAx>
        <c:axId val="1932587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93258328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предметов в динамике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Лист1!$Y$1</c:f>
              <c:strCache>
                <c:ptCount val="1"/>
                <c:pt idx="0">
                  <c:v>2017\2018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Лист1!$X$2:$X$14</c:f>
              <c:strCache>
                <c:ptCount val="13"/>
                <c:pt idx="0">
                  <c:v>алгебра</c:v>
                </c:pt>
                <c:pt idx="1">
                  <c:v>аглийский</c:v>
                </c:pt>
                <c:pt idx="2">
                  <c:v>биология</c:v>
                </c:pt>
                <c:pt idx="3">
                  <c:v>география</c:v>
                </c:pt>
                <c:pt idx="4">
                  <c:v>геометрия</c:v>
                </c:pt>
                <c:pt idx="5">
                  <c:v>ИЗО</c:v>
                </c:pt>
                <c:pt idx="6">
                  <c:v>информ-ка</c:v>
                </c:pt>
                <c:pt idx="7">
                  <c:v>физика</c:v>
                </c:pt>
                <c:pt idx="8">
                  <c:v>химия</c:v>
                </c:pt>
                <c:pt idx="9">
                  <c:v>физ-ра</c:v>
                </c:pt>
                <c:pt idx="10">
                  <c:v>общ-во</c:v>
                </c:pt>
                <c:pt idx="11">
                  <c:v>история</c:v>
                </c:pt>
                <c:pt idx="12">
                  <c:v>русский</c:v>
                </c:pt>
              </c:strCache>
            </c:strRef>
          </c:cat>
          <c:val>
            <c:numRef>
              <c:f>Лист1!$Y$2:$Y$14</c:f>
              <c:numCache>
                <c:formatCode>General</c:formatCode>
                <c:ptCount val="13"/>
                <c:pt idx="0">
                  <c:v>60.8</c:v>
                </c:pt>
                <c:pt idx="1">
                  <c:v>69</c:v>
                </c:pt>
                <c:pt idx="2">
                  <c:v>69.7</c:v>
                </c:pt>
                <c:pt idx="3">
                  <c:v>61.5</c:v>
                </c:pt>
                <c:pt idx="4">
                  <c:v>47.8</c:v>
                </c:pt>
                <c:pt idx="5">
                  <c:v>87.8</c:v>
                </c:pt>
                <c:pt idx="6">
                  <c:v>66.2</c:v>
                </c:pt>
                <c:pt idx="7">
                  <c:v>79.7</c:v>
                </c:pt>
                <c:pt idx="8">
                  <c:v>51</c:v>
                </c:pt>
                <c:pt idx="9">
                  <c:v>93.95</c:v>
                </c:pt>
                <c:pt idx="10">
                  <c:v>70.5</c:v>
                </c:pt>
                <c:pt idx="11">
                  <c:v>68.849999999999994</c:v>
                </c:pt>
                <c:pt idx="12">
                  <c:v>52.56</c:v>
                </c:pt>
              </c:numCache>
            </c:numRef>
          </c:val>
        </c:ser>
        <c:ser>
          <c:idx val="1"/>
          <c:order val="1"/>
          <c:tx>
            <c:strRef>
              <c:f>Лист1!$Z$1</c:f>
              <c:strCache>
                <c:ptCount val="1"/>
                <c:pt idx="0">
                  <c:v>2018\2019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Лист1!$X$2:$X$14</c:f>
              <c:strCache>
                <c:ptCount val="13"/>
                <c:pt idx="0">
                  <c:v>алгебра</c:v>
                </c:pt>
                <c:pt idx="1">
                  <c:v>аглийский</c:v>
                </c:pt>
                <c:pt idx="2">
                  <c:v>биология</c:v>
                </c:pt>
                <c:pt idx="3">
                  <c:v>география</c:v>
                </c:pt>
                <c:pt idx="4">
                  <c:v>геометрия</c:v>
                </c:pt>
                <c:pt idx="5">
                  <c:v>ИЗО</c:v>
                </c:pt>
                <c:pt idx="6">
                  <c:v>информ-ка</c:v>
                </c:pt>
                <c:pt idx="7">
                  <c:v>физика</c:v>
                </c:pt>
                <c:pt idx="8">
                  <c:v>химия</c:v>
                </c:pt>
                <c:pt idx="9">
                  <c:v>физ-ра</c:v>
                </c:pt>
                <c:pt idx="10">
                  <c:v>общ-во</c:v>
                </c:pt>
                <c:pt idx="11">
                  <c:v>история</c:v>
                </c:pt>
                <c:pt idx="12">
                  <c:v>русский</c:v>
                </c:pt>
              </c:strCache>
            </c:strRef>
          </c:cat>
          <c:val>
            <c:numRef>
              <c:f>Лист1!$Z$2:$Z$14</c:f>
              <c:numCache>
                <c:formatCode>General</c:formatCode>
                <c:ptCount val="13"/>
                <c:pt idx="0">
                  <c:v>42.5</c:v>
                </c:pt>
                <c:pt idx="1">
                  <c:v>61</c:v>
                </c:pt>
                <c:pt idx="2">
                  <c:v>68.7</c:v>
                </c:pt>
                <c:pt idx="3">
                  <c:v>63</c:v>
                </c:pt>
                <c:pt idx="4">
                  <c:v>27.6</c:v>
                </c:pt>
                <c:pt idx="5">
                  <c:v>87</c:v>
                </c:pt>
                <c:pt idx="6">
                  <c:v>61</c:v>
                </c:pt>
                <c:pt idx="7">
                  <c:v>83.3</c:v>
                </c:pt>
                <c:pt idx="8">
                  <c:v>46.8</c:v>
                </c:pt>
                <c:pt idx="9">
                  <c:v>91.16</c:v>
                </c:pt>
                <c:pt idx="10">
                  <c:v>61.54</c:v>
                </c:pt>
                <c:pt idx="11">
                  <c:v>60.5</c:v>
                </c:pt>
                <c:pt idx="12">
                  <c:v>52.56</c:v>
                </c:pt>
              </c:numCache>
            </c:numRef>
          </c:val>
        </c:ser>
        <c:ser>
          <c:idx val="2"/>
          <c:order val="2"/>
          <c:tx>
            <c:strRef>
              <c:f>Лист1!$AA$1</c:f>
              <c:strCache>
                <c:ptCount val="1"/>
                <c:pt idx="0">
                  <c:v>2019\2020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Лист1!$X$2:$X$14</c:f>
              <c:strCache>
                <c:ptCount val="13"/>
                <c:pt idx="0">
                  <c:v>алгебра</c:v>
                </c:pt>
                <c:pt idx="1">
                  <c:v>аглийский</c:v>
                </c:pt>
                <c:pt idx="2">
                  <c:v>биология</c:v>
                </c:pt>
                <c:pt idx="3">
                  <c:v>география</c:v>
                </c:pt>
                <c:pt idx="4">
                  <c:v>геометрия</c:v>
                </c:pt>
                <c:pt idx="5">
                  <c:v>ИЗО</c:v>
                </c:pt>
                <c:pt idx="6">
                  <c:v>информ-ка</c:v>
                </c:pt>
                <c:pt idx="7">
                  <c:v>физика</c:v>
                </c:pt>
                <c:pt idx="8">
                  <c:v>химия</c:v>
                </c:pt>
                <c:pt idx="9">
                  <c:v>физ-ра</c:v>
                </c:pt>
                <c:pt idx="10">
                  <c:v>общ-во</c:v>
                </c:pt>
                <c:pt idx="11">
                  <c:v>история</c:v>
                </c:pt>
                <c:pt idx="12">
                  <c:v>русский</c:v>
                </c:pt>
              </c:strCache>
            </c:strRef>
          </c:cat>
          <c:val>
            <c:numRef>
              <c:f>Лист1!$AA$2:$AA$14</c:f>
              <c:numCache>
                <c:formatCode>General</c:formatCode>
                <c:ptCount val="13"/>
                <c:pt idx="0">
                  <c:v>38.299999999999997</c:v>
                </c:pt>
                <c:pt idx="1">
                  <c:v>75.400000000000006</c:v>
                </c:pt>
                <c:pt idx="2">
                  <c:v>89.7</c:v>
                </c:pt>
                <c:pt idx="3">
                  <c:v>80.3</c:v>
                </c:pt>
                <c:pt idx="4">
                  <c:v>36.67</c:v>
                </c:pt>
                <c:pt idx="5">
                  <c:v>95</c:v>
                </c:pt>
                <c:pt idx="6">
                  <c:v>65</c:v>
                </c:pt>
                <c:pt idx="7">
                  <c:v>88.3</c:v>
                </c:pt>
                <c:pt idx="8">
                  <c:v>78.599999999999994</c:v>
                </c:pt>
                <c:pt idx="9">
                  <c:v>91.8</c:v>
                </c:pt>
                <c:pt idx="10">
                  <c:v>60.5</c:v>
                </c:pt>
                <c:pt idx="11">
                  <c:v>59</c:v>
                </c:pt>
                <c:pt idx="12">
                  <c:v>58.45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2873952"/>
        <c:axId val="192874344"/>
      </c:barChart>
      <c:catAx>
        <c:axId val="192873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92874344"/>
        <c:crosses val="autoZero"/>
        <c:auto val="1"/>
        <c:lblAlgn val="ctr"/>
        <c:lblOffset val="100"/>
        <c:noMultiLvlLbl val="0"/>
      </c:catAx>
      <c:valAx>
        <c:axId val="192874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92873952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Лист1!$AF$2</c:f>
              <c:strCache>
                <c:ptCount val="1"/>
                <c:pt idx="0">
                  <c:v>2017-2018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Лист1!$AG$1:$AJ$1</c:f>
              <c:strCache>
                <c:ptCount val="4"/>
                <c:pt idx="0">
                  <c:v>"5"</c:v>
                </c:pt>
                <c:pt idx="1">
                  <c:v>"4"</c:v>
                </c:pt>
                <c:pt idx="2">
                  <c:v>с одной "3"</c:v>
                </c:pt>
                <c:pt idx="3">
                  <c:v>"2", н/а проп</c:v>
                </c:pt>
              </c:strCache>
            </c:strRef>
          </c:cat>
          <c:val>
            <c:numRef>
              <c:f>Лист1!$AG$2:$AJ$2</c:f>
              <c:numCache>
                <c:formatCode>General</c:formatCode>
                <c:ptCount val="4"/>
                <c:pt idx="0">
                  <c:v>7.9</c:v>
                </c:pt>
                <c:pt idx="1">
                  <c:v>33</c:v>
                </c:pt>
                <c:pt idx="2">
                  <c:v>10.199999999999999</c:v>
                </c:pt>
                <c:pt idx="3">
                  <c:v>1.4</c:v>
                </c:pt>
              </c:numCache>
            </c:numRef>
          </c:val>
        </c:ser>
        <c:ser>
          <c:idx val="1"/>
          <c:order val="1"/>
          <c:tx>
            <c:strRef>
              <c:f>Лист1!$AF$3</c:f>
              <c:strCache>
                <c:ptCount val="1"/>
                <c:pt idx="0">
                  <c:v>2018-2019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Лист1!$AG$1:$AJ$1</c:f>
              <c:strCache>
                <c:ptCount val="4"/>
                <c:pt idx="0">
                  <c:v>"5"</c:v>
                </c:pt>
                <c:pt idx="1">
                  <c:v>"4"</c:v>
                </c:pt>
                <c:pt idx="2">
                  <c:v>с одной "3"</c:v>
                </c:pt>
                <c:pt idx="3">
                  <c:v>"2", н/а проп</c:v>
                </c:pt>
              </c:strCache>
            </c:strRef>
          </c:cat>
          <c:val>
            <c:numRef>
              <c:f>Лист1!$AG$3:$AJ$3</c:f>
              <c:numCache>
                <c:formatCode>General</c:formatCode>
                <c:ptCount val="4"/>
                <c:pt idx="0">
                  <c:v>10.7</c:v>
                </c:pt>
                <c:pt idx="1">
                  <c:v>33.85</c:v>
                </c:pt>
                <c:pt idx="2">
                  <c:v>4.2</c:v>
                </c:pt>
                <c:pt idx="3">
                  <c:v>2.2999999999999998</c:v>
                </c:pt>
              </c:numCache>
            </c:numRef>
          </c:val>
        </c:ser>
        <c:ser>
          <c:idx val="2"/>
          <c:order val="2"/>
          <c:tx>
            <c:strRef>
              <c:f>Лист1!$AF$4</c:f>
              <c:strCache>
                <c:ptCount val="1"/>
                <c:pt idx="0">
                  <c:v>2019-2020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Лист1!$AG$1:$AJ$1</c:f>
              <c:strCache>
                <c:ptCount val="4"/>
                <c:pt idx="0">
                  <c:v>"5"</c:v>
                </c:pt>
                <c:pt idx="1">
                  <c:v>"4"</c:v>
                </c:pt>
                <c:pt idx="2">
                  <c:v>с одной "3"</c:v>
                </c:pt>
                <c:pt idx="3">
                  <c:v>"2", н/а проп</c:v>
                </c:pt>
              </c:strCache>
            </c:strRef>
          </c:cat>
          <c:val>
            <c:numRef>
              <c:f>Лист1!$AG$4:$AJ$4</c:f>
              <c:numCache>
                <c:formatCode>General</c:formatCode>
                <c:ptCount val="4"/>
                <c:pt idx="0">
                  <c:v>11.1</c:v>
                </c:pt>
                <c:pt idx="1">
                  <c:v>36.200000000000003</c:v>
                </c:pt>
                <c:pt idx="2">
                  <c:v>8.6999999999999993</c:v>
                </c:pt>
                <c:pt idx="3">
                  <c:v>0.5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2875128"/>
        <c:axId val="192875520"/>
      </c:barChart>
      <c:catAx>
        <c:axId val="192875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92875520"/>
        <c:crosses val="autoZero"/>
        <c:auto val="1"/>
        <c:lblAlgn val="ctr"/>
        <c:lblOffset val="100"/>
        <c:noMultiLvlLbl val="0"/>
      </c:catAx>
      <c:valAx>
        <c:axId val="192875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928751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800" b="1">
                <a:solidFill>
                  <a:srgbClr val="FF0000"/>
                </a:solidFill>
              </a:rPr>
              <a:t>Изучение родных языков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Лист1!$A$22</c:f>
              <c:strCache>
                <c:ptCount val="1"/>
                <c:pt idx="0">
                  <c:v>всего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Лист1!$B$21:$D$21</c:f>
              <c:strCache>
                <c:ptCount val="3"/>
                <c:pt idx="0">
                  <c:v>русские</c:v>
                </c:pt>
                <c:pt idx="1">
                  <c:v>татары</c:v>
                </c:pt>
                <c:pt idx="2">
                  <c:v>другие</c:v>
                </c:pt>
              </c:strCache>
            </c:strRef>
          </c:cat>
          <c:val>
            <c:numRef>
              <c:f>Лист1!$B$22:$D$22</c:f>
              <c:numCache>
                <c:formatCode>General</c:formatCode>
                <c:ptCount val="3"/>
                <c:pt idx="0">
                  <c:v>54.5</c:v>
                </c:pt>
                <c:pt idx="1">
                  <c:v>35.6</c:v>
                </c:pt>
                <c:pt idx="2">
                  <c:v>9.9</c:v>
                </c:pt>
              </c:numCache>
            </c:numRef>
          </c:val>
        </c:ser>
        <c:ser>
          <c:idx val="1"/>
          <c:order val="1"/>
          <c:tx>
            <c:strRef>
              <c:f>Лист1!$A$23</c:f>
              <c:strCache>
                <c:ptCount val="1"/>
                <c:pt idx="0">
                  <c:v>из них изучают родной русский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Лист1!$B$21:$D$21</c:f>
              <c:strCache>
                <c:ptCount val="3"/>
                <c:pt idx="0">
                  <c:v>русские</c:v>
                </c:pt>
                <c:pt idx="1">
                  <c:v>татары</c:v>
                </c:pt>
                <c:pt idx="2">
                  <c:v>другие</c:v>
                </c:pt>
              </c:strCache>
            </c:strRef>
          </c:cat>
          <c:val>
            <c:numRef>
              <c:f>Лист1!$B$23:$D$23</c:f>
              <c:numCache>
                <c:formatCode>General</c:formatCode>
                <c:ptCount val="3"/>
                <c:pt idx="0">
                  <c:v>71.7</c:v>
                </c:pt>
                <c:pt idx="1">
                  <c:v>23.3</c:v>
                </c:pt>
                <c:pt idx="2">
                  <c:v>48</c:v>
                </c:pt>
              </c:numCache>
            </c:numRef>
          </c:val>
        </c:ser>
        <c:ser>
          <c:idx val="2"/>
          <c:order val="2"/>
          <c:tx>
            <c:strRef>
              <c:f>Лист1!$A$24</c:f>
              <c:strCache>
                <c:ptCount val="1"/>
                <c:pt idx="0">
                  <c:v>из них изучают родной татарский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Лист1!$B$21:$D$21</c:f>
              <c:strCache>
                <c:ptCount val="3"/>
                <c:pt idx="0">
                  <c:v>русские</c:v>
                </c:pt>
                <c:pt idx="1">
                  <c:v>татары</c:v>
                </c:pt>
                <c:pt idx="2">
                  <c:v>другие</c:v>
                </c:pt>
              </c:strCache>
            </c:strRef>
          </c:cat>
          <c:val>
            <c:numRef>
              <c:f>Лист1!$B$24:$D$24</c:f>
              <c:numCache>
                <c:formatCode>General</c:formatCode>
                <c:ptCount val="3"/>
                <c:pt idx="0">
                  <c:v>28.3</c:v>
                </c:pt>
                <c:pt idx="1">
                  <c:v>66.7</c:v>
                </c:pt>
                <c:pt idx="2">
                  <c:v>52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2876304"/>
        <c:axId val="192876696"/>
      </c:barChart>
      <c:catAx>
        <c:axId val="192876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2876696"/>
        <c:crosses val="autoZero"/>
        <c:auto val="1"/>
        <c:lblAlgn val="ctr"/>
        <c:lblOffset val="100"/>
        <c:noMultiLvlLbl val="0"/>
      </c:catAx>
      <c:valAx>
        <c:axId val="1928766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2876304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D52FB-C515-4F9B-8025-A3029E21E830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5818652-8335-4194-B573-16700F7E42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802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D52FB-C515-4F9B-8025-A3029E21E830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5818652-8335-4194-B573-16700F7E42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640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D52FB-C515-4F9B-8025-A3029E21E830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5818652-8335-4194-B573-16700F7E427D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823574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D52FB-C515-4F9B-8025-A3029E21E830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5818652-8335-4194-B573-16700F7E42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3855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D52FB-C515-4F9B-8025-A3029E21E830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5818652-8335-4194-B573-16700F7E427D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035459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D52FB-C515-4F9B-8025-A3029E21E830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5818652-8335-4194-B573-16700F7E42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980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D52FB-C515-4F9B-8025-A3029E21E830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18652-8335-4194-B573-16700F7E42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2778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D52FB-C515-4F9B-8025-A3029E21E830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18652-8335-4194-B573-16700F7E42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2249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D52FB-C515-4F9B-8025-A3029E21E830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18652-8335-4194-B573-16700F7E42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632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D52FB-C515-4F9B-8025-A3029E21E830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5818652-8335-4194-B573-16700F7E42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8660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D52FB-C515-4F9B-8025-A3029E21E830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5818652-8335-4194-B573-16700F7E42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126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D52FB-C515-4F9B-8025-A3029E21E830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5818652-8335-4194-B573-16700F7E42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698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D52FB-C515-4F9B-8025-A3029E21E830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18652-8335-4194-B573-16700F7E42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028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D52FB-C515-4F9B-8025-A3029E21E830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18652-8335-4194-B573-16700F7E42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3165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D52FB-C515-4F9B-8025-A3029E21E830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18652-8335-4194-B573-16700F7E42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2389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D52FB-C515-4F9B-8025-A3029E21E830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5818652-8335-4194-B573-16700F7E42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656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0D52FB-C515-4F9B-8025-A3029E21E830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5818652-8335-4194-B573-16700F7E42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2503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  <p:sldLayoutId id="2147483781" r:id="rId12"/>
    <p:sldLayoutId id="2147483782" r:id="rId13"/>
    <p:sldLayoutId id="2147483783" r:id="rId14"/>
    <p:sldLayoutId id="2147483784" r:id="rId15"/>
    <p:sldLayoutId id="214748378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05048" y="1674421"/>
            <a:ext cx="990402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smtClean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>Итоги </a:t>
            </a:r>
            <a:r>
              <a:rPr lang="ru-RU" sz="7200" dirty="0" smtClean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>работы школы за 2019-2020 учебный год</a:t>
            </a:r>
            <a:endParaRPr lang="ru-RU" sz="7200" dirty="0">
              <a:solidFill>
                <a:schemeClr val="accent5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9258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5061868"/>
              </p:ext>
            </p:extLst>
          </p:nvPr>
        </p:nvGraphicFramePr>
        <p:xfrm>
          <a:off x="139700" y="101600"/>
          <a:ext cx="11912600" cy="665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13502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1037353"/>
              </p:ext>
            </p:extLst>
          </p:nvPr>
        </p:nvGraphicFramePr>
        <p:xfrm>
          <a:off x="114300" y="88900"/>
          <a:ext cx="11950699" cy="6667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10025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7961299"/>
              </p:ext>
            </p:extLst>
          </p:nvPr>
        </p:nvGraphicFramePr>
        <p:xfrm>
          <a:off x="1737361" y="535577"/>
          <a:ext cx="10084526" cy="62626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61814"/>
                <a:gridCol w="1249506"/>
                <a:gridCol w="1249506"/>
                <a:gridCol w="733287"/>
                <a:gridCol w="3490413"/>
              </a:tblGrid>
              <a:tr h="1360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2017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2018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2019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2020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</a:tr>
              <a:tr h="1949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Всего выпускников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28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</a:tr>
              <a:tr h="1949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 10 класс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9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</a:tr>
              <a:tr h="1949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работа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</a:tr>
              <a:tr h="1949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Повторный год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</a:tr>
              <a:tr h="1949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ПТУ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</a:tr>
              <a:tr h="1949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ССУЗы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</a:tr>
              <a:tr h="3898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Выбрали (подали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заявления в несколько СПО)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</a:tr>
              <a:tr h="1949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Каз</a:t>
                      </a:r>
                      <a:r>
                        <a:rPr lang="ru-RU" sz="1200" dirty="0">
                          <a:effectLst/>
                        </a:rPr>
                        <a:t>. авиац. колледж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</a:tr>
              <a:tr h="1949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Каз</a:t>
                      </a:r>
                      <a:r>
                        <a:rPr lang="ru-RU" sz="1200" dirty="0">
                          <a:effectLst/>
                        </a:rPr>
                        <a:t>. строит. к-ж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</a:tr>
              <a:tr h="1949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Каз</a:t>
                      </a:r>
                      <a:r>
                        <a:rPr lang="ru-RU" sz="1200" dirty="0">
                          <a:effectLst/>
                        </a:rPr>
                        <a:t>. </a:t>
                      </a:r>
                      <a:r>
                        <a:rPr lang="ru-RU" sz="1200" dirty="0" err="1">
                          <a:effectLst/>
                        </a:rPr>
                        <a:t>политехн</a:t>
                      </a:r>
                      <a:r>
                        <a:rPr lang="ru-RU" sz="1200" dirty="0">
                          <a:effectLst/>
                        </a:rPr>
                        <a:t>. к-ж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</a:tr>
              <a:tr h="1949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Каз</a:t>
                      </a:r>
                      <a:r>
                        <a:rPr lang="ru-RU" sz="1200" dirty="0">
                          <a:effectLst/>
                        </a:rPr>
                        <a:t>. </a:t>
                      </a:r>
                      <a:r>
                        <a:rPr lang="ru-RU" sz="1200" dirty="0" err="1">
                          <a:effectLst/>
                        </a:rPr>
                        <a:t>радиомех.к</a:t>
                      </a:r>
                      <a:r>
                        <a:rPr lang="ru-RU" sz="1200" dirty="0">
                          <a:effectLst/>
                        </a:rPr>
                        <a:t>-ж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</a:tr>
              <a:tr h="1949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Каз</a:t>
                      </a:r>
                      <a:r>
                        <a:rPr lang="ru-RU" sz="1200" dirty="0">
                          <a:effectLst/>
                        </a:rPr>
                        <a:t>. к-ж малого бизнеса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</a:tr>
              <a:tr h="1949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К-ж сервиса (115)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</a:tr>
              <a:tr h="1949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СамГУПС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</a:tr>
              <a:tr h="1949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Каз</a:t>
                      </a:r>
                      <a:r>
                        <a:rPr lang="ru-RU" sz="1200" dirty="0">
                          <a:effectLst/>
                        </a:rPr>
                        <a:t>. </a:t>
                      </a:r>
                      <a:r>
                        <a:rPr lang="ru-RU" sz="1200" dirty="0" err="1">
                          <a:effectLst/>
                        </a:rPr>
                        <a:t>техн</a:t>
                      </a:r>
                      <a:r>
                        <a:rPr lang="ru-RU" sz="1200" dirty="0">
                          <a:effectLst/>
                        </a:rPr>
                        <a:t>-м </a:t>
                      </a:r>
                      <a:r>
                        <a:rPr lang="ru-RU" sz="1200" dirty="0" err="1">
                          <a:effectLst/>
                        </a:rPr>
                        <a:t>инновац.техн</a:t>
                      </a:r>
                      <a:r>
                        <a:rPr lang="ru-RU" sz="1200" dirty="0">
                          <a:effectLst/>
                        </a:rPr>
                        <a:t>-й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</a:tr>
              <a:tr h="1949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КНИТУ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</a:tr>
              <a:tr h="1949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Каз</a:t>
                      </a:r>
                      <a:r>
                        <a:rPr lang="ru-RU" sz="1200" dirty="0">
                          <a:effectLst/>
                        </a:rPr>
                        <a:t>. к-ж </a:t>
                      </a:r>
                      <a:r>
                        <a:rPr lang="ru-RU" sz="1200" dirty="0" err="1">
                          <a:effectLst/>
                        </a:rPr>
                        <a:t>коммун.хоз-ва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</a:tr>
              <a:tr h="1949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Каз</a:t>
                      </a:r>
                      <a:r>
                        <a:rPr lang="ru-RU" sz="1200" dirty="0">
                          <a:effectLst/>
                        </a:rPr>
                        <a:t>. технолог. к-ж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</a:tr>
              <a:tr h="1949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Торг. </a:t>
                      </a:r>
                      <a:r>
                        <a:rPr lang="ru-RU" sz="1200" dirty="0" err="1">
                          <a:effectLst/>
                        </a:rPr>
                        <a:t>экон</a:t>
                      </a:r>
                      <a:r>
                        <a:rPr lang="ru-RU" sz="1200" dirty="0">
                          <a:effectLst/>
                        </a:rPr>
                        <a:t>. </a:t>
                      </a:r>
                      <a:r>
                        <a:rPr lang="ru-RU" sz="1200" dirty="0" err="1">
                          <a:effectLst/>
                        </a:rPr>
                        <a:t>техн</a:t>
                      </a:r>
                      <a:r>
                        <a:rPr lang="ru-RU" sz="1200" dirty="0">
                          <a:effectLst/>
                        </a:rPr>
                        <a:t>-м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</a:tr>
              <a:tr h="1949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Академия соц. образ-я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</a:tr>
              <a:tr h="1949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РГУП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</a:tr>
              <a:tr h="1949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ПТУ № 41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</a:tr>
              <a:tr h="1949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ККСАиГХ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</a:tr>
              <a:tr h="1949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КИУ им. </a:t>
                      </a:r>
                      <a:r>
                        <a:rPr lang="ru-RU" sz="1200" dirty="0" err="1">
                          <a:effectLst/>
                        </a:rPr>
                        <a:t>Тимирясова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</a:tr>
              <a:tr h="1949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Мед. к-ж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</a:tr>
              <a:tr h="1949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Фарм. к-ж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</a:tr>
              <a:tr h="1949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К-ж при КХТИ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</a:tr>
              <a:tr h="1949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Автотранс</a:t>
                      </a:r>
                      <a:r>
                        <a:rPr lang="ru-RU" sz="1200" dirty="0">
                          <a:effectLst/>
                        </a:rPr>
                        <a:t>. к-ж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</a:tr>
              <a:tr h="1949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КНХК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</a:tr>
              <a:tr h="1949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Каз</a:t>
                      </a:r>
                      <a:r>
                        <a:rPr lang="ru-RU" sz="1200" dirty="0">
                          <a:effectLst/>
                        </a:rPr>
                        <a:t>. </a:t>
                      </a:r>
                      <a:r>
                        <a:rPr lang="ru-RU" sz="1200" dirty="0" err="1">
                          <a:effectLst/>
                        </a:rPr>
                        <a:t>энерг</a:t>
                      </a:r>
                      <a:r>
                        <a:rPr lang="ru-RU" sz="1200" dirty="0">
                          <a:effectLst/>
                        </a:rPr>
                        <a:t>. к-ж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0" marR="4085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891279" y="0"/>
            <a:ext cx="1225235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Трудоустройство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3079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60800" y="342900"/>
            <a:ext cx="5372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Столовая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35000" y="1425882"/>
            <a:ext cx="9766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Всего льготников – </a:t>
            </a:r>
            <a:r>
              <a:rPr lang="ru-RU" sz="2400" dirty="0" smtClean="0">
                <a:solidFill>
                  <a:srgbClr val="FF0000"/>
                </a:solidFill>
              </a:rPr>
              <a:t>50 ч.</a:t>
            </a:r>
            <a:r>
              <a:rPr lang="ru-RU" sz="2400" dirty="0" smtClean="0"/>
              <a:t>  - </a:t>
            </a:r>
            <a:r>
              <a:rPr lang="ru-RU" sz="2400" dirty="0" smtClean="0">
                <a:solidFill>
                  <a:srgbClr val="00B050"/>
                </a:solidFill>
              </a:rPr>
              <a:t>19,7 %</a:t>
            </a:r>
            <a:r>
              <a:rPr lang="ru-RU" sz="2400" dirty="0" smtClean="0"/>
              <a:t> (от общего кол-ва детей)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635000" y="2324100"/>
            <a:ext cx="6743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из них детей из многодетных семей – </a:t>
            </a:r>
            <a:r>
              <a:rPr lang="ru-RU" sz="2400" dirty="0" smtClean="0">
                <a:solidFill>
                  <a:srgbClr val="FF0000"/>
                </a:solidFill>
              </a:rPr>
              <a:t>29 ч.</a:t>
            </a:r>
            <a:r>
              <a:rPr lang="ru-RU" sz="2400" dirty="0" smtClean="0"/>
              <a:t>  - </a:t>
            </a:r>
            <a:r>
              <a:rPr lang="ru-RU" sz="2400" dirty="0" smtClean="0">
                <a:solidFill>
                  <a:srgbClr val="00B050"/>
                </a:solidFill>
              </a:rPr>
              <a:t>58 %</a:t>
            </a:r>
            <a:endParaRPr lang="ru-RU" sz="2400" dirty="0">
              <a:solidFill>
                <a:srgbClr val="00B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5000" y="3059212"/>
            <a:ext cx="6743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из них детей сирот – </a:t>
            </a:r>
            <a:r>
              <a:rPr lang="ru-RU" sz="2400" dirty="0" smtClean="0">
                <a:solidFill>
                  <a:srgbClr val="FF0000"/>
                </a:solidFill>
              </a:rPr>
              <a:t>2 ч.</a:t>
            </a:r>
            <a:r>
              <a:rPr lang="ru-RU" sz="2400" dirty="0" smtClean="0"/>
              <a:t>  - </a:t>
            </a:r>
            <a:r>
              <a:rPr lang="ru-RU" sz="2400" dirty="0" smtClean="0">
                <a:solidFill>
                  <a:srgbClr val="00B050"/>
                </a:solidFill>
              </a:rPr>
              <a:t>4 %</a:t>
            </a:r>
            <a:endParaRPr lang="ru-RU" sz="2400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5000" y="3768924"/>
            <a:ext cx="9766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из них детей из малообеспеченных семей – </a:t>
            </a:r>
            <a:r>
              <a:rPr lang="ru-RU" sz="2400" dirty="0" smtClean="0">
                <a:solidFill>
                  <a:srgbClr val="FF0000"/>
                </a:solidFill>
              </a:rPr>
              <a:t>19 ч</a:t>
            </a:r>
            <a:r>
              <a:rPr lang="ru-RU" sz="2400" dirty="0" smtClean="0"/>
              <a:t>.  - </a:t>
            </a:r>
            <a:r>
              <a:rPr lang="ru-RU" sz="2400" dirty="0" smtClean="0">
                <a:solidFill>
                  <a:srgbClr val="00B050"/>
                </a:solidFill>
              </a:rPr>
              <a:t>38 %</a:t>
            </a:r>
            <a:endParaRPr lang="ru-RU" sz="2400" dirty="0">
              <a:solidFill>
                <a:srgbClr val="00B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5000" y="4478636"/>
            <a:ext cx="6743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из них прошли по соц. защите – </a:t>
            </a:r>
            <a:r>
              <a:rPr lang="ru-RU" sz="2400" dirty="0" smtClean="0">
                <a:solidFill>
                  <a:srgbClr val="FF0000"/>
                </a:solidFill>
              </a:rPr>
              <a:t>23 ч.</a:t>
            </a:r>
            <a:r>
              <a:rPr lang="ru-RU" sz="2400" dirty="0" smtClean="0"/>
              <a:t>  - </a:t>
            </a:r>
            <a:r>
              <a:rPr lang="ru-RU" sz="2400" dirty="0" smtClean="0">
                <a:solidFill>
                  <a:srgbClr val="00B050"/>
                </a:solidFill>
              </a:rPr>
              <a:t>46 %</a:t>
            </a:r>
            <a:endParaRPr lang="ru-RU" sz="2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726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43400" y="482600"/>
            <a:ext cx="457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Инвалиды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1200" y="1854200"/>
            <a:ext cx="3492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Всего инвалидов – 6 ч.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711200" y="2448124"/>
            <a:ext cx="6743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из них  с ОВЗ – 3 ч.  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622300" y="3133924"/>
            <a:ext cx="6743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Детей с ОВЗ – 3 ч.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94628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7514518"/>
              </p:ext>
            </p:extLst>
          </p:nvPr>
        </p:nvGraphicFramePr>
        <p:xfrm>
          <a:off x="0" y="0"/>
          <a:ext cx="12090399" cy="665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17136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9792098"/>
              </p:ext>
            </p:extLst>
          </p:nvPr>
        </p:nvGraphicFramePr>
        <p:xfrm>
          <a:off x="152400" y="139700"/>
          <a:ext cx="11925300" cy="660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33653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3819005"/>
              </p:ext>
            </p:extLst>
          </p:nvPr>
        </p:nvGraphicFramePr>
        <p:xfrm>
          <a:off x="118754" y="95003"/>
          <a:ext cx="11958452" cy="67629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13857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9647128"/>
              </p:ext>
            </p:extLst>
          </p:nvPr>
        </p:nvGraphicFramePr>
        <p:xfrm>
          <a:off x="130629" y="166255"/>
          <a:ext cx="11910950" cy="65789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37220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0398850"/>
              </p:ext>
            </p:extLst>
          </p:nvPr>
        </p:nvGraphicFramePr>
        <p:xfrm>
          <a:off x="106879" y="106878"/>
          <a:ext cx="12085122" cy="67511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8433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6254487"/>
              </p:ext>
            </p:extLst>
          </p:nvPr>
        </p:nvGraphicFramePr>
        <p:xfrm>
          <a:off x="154379" y="118752"/>
          <a:ext cx="11875325" cy="67392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64270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4214683"/>
              </p:ext>
            </p:extLst>
          </p:nvPr>
        </p:nvGraphicFramePr>
        <p:xfrm>
          <a:off x="130629" y="83127"/>
          <a:ext cx="11934701" cy="66739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60155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6243205"/>
              </p:ext>
            </p:extLst>
          </p:nvPr>
        </p:nvGraphicFramePr>
        <p:xfrm>
          <a:off x="154378" y="130628"/>
          <a:ext cx="12037621" cy="66264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58207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162</TotalTime>
  <Words>288</Words>
  <Application>Microsoft Office PowerPoint</Application>
  <PresentationFormat>Широкоэкранный</PresentationFormat>
  <Paragraphs>178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Calibri</vt:lpstr>
      <vt:lpstr>Century Gothic</vt:lpstr>
      <vt:lpstr>Monotype Corsiva</vt:lpstr>
      <vt:lpstr>Times New Roman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Учитель</dc:creator>
  <cp:lastModifiedBy>Римма Халимовна</cp:lastModifiedBy>
  <cp:revision>17</cp:revision>
  <dcterms:created xsi:type="dcterms:W3CDTF">2020-07-26T07:10:04Z</dcterms:created>
  <dcterms:modified xsi:type="dcterms:W3CDTF">2020-12-09T11:32:15Z</dcterms:modified>
</cp:coreProperties>
</file>